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72" r:id="rId3"/>
    <p:sldId id="273" r:id="rId4"/>
    <p:sldId id="263" r:id="rId5"/>
    <p:sldId id="264" r:id="rId6"/>
    <p:sldId id="285" r:id="rId7"/>
    <p:sldId id="266" r:id="rId8"/>
    <p:sldId id="265" r:id="rId9"/>
    <p:sldId id="286" r:id="rId10"/>
    <p:sldId id="269" r:id="rId11"/>
    <p:sldId id="270" r:id="rId12"/>
    <p:sldId id="274" r:id="rId13"/>
    <p:sldId id="281" r:id="rId14"/>
    <p:sldId id="268" r:id="rId15"/>
    <p:sldId id="287" r:id="rId16"/>
    <p:sldId id="271" r:id="rId17"/>
    <p:sldId id="275" r:id="rId18"/>
    <p:sldId id="288" r:id="rId19"/>
    <p:sldId id="276" r:id="rId20"/>
    <p:sldId id="289" r:id="rId21"/>
    <p:sldId id="277" r:id="rId22"/>
    <p:sldId id="278" r:id="rId23"/>
    <p:sldId id="279" r:id="rId24"/>
    <p:sldId id="256" r:id="rId25"/>
    <p:sldId id="258" r:id="rId26"/>
    <p:sldId id="280" r:id="rId27"/>
    <p:sldId id="259" r:id="rId28"/>
    <p:sldId id="260" r:id="rId29"/>
    <p:sldId id="282" r:id="rId30"/>
    <p:sldId id="283" r:id="rId31"/>
    <p:sldId id="284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 horzBarState="maximized">
    <p:restoredLeft sz="15500" autoAdjust="0"/>
    <p:restoredTop sz="94600"/>
  </p:normalViewPr>
  <p:slideViewPr>
    <p:cSldViewPr>
      <p:cViewPr>
        <p:scale>
          <a:sx n="51" d="100"/>
          <a:sy n="51" d="100"/>
        </p:scale>
        <p:origin x="-534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5E897C-BA69-4609-9430-9C34FAAEA4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9FD283-FDF1-467C-A04A-1899E5C95C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7E7EB0-742B-4283-9136-D80933E1BB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C56326-EC74-4A50-83AE-2C6168A3F3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82EE33-BFB9-4E8C-8508-6ACD648D39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29B6F3-70FB-4833-8EEC-701A1542AF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0A2CE-CFC0-4689-9958-212AFFB835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23FFEB-D82D-4BA7-9321-FC3F76BBE9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07799C-51FC-4C81-9B38-1F93FBBD61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8EFAB3-A708-4E6C-B4DE-E39824B7C4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356C2D-D527-42DF-AF12-2FEF8711AE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ct val="0"/>
              </a:spcBef>
              <a:spcAft>
                <a:spcPct val="0"/>
              </a:spcAft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spcBef>
                <a:spcPct val="0"/>
              </a:spcBef>
              <a:spcAft>
                <a:spcPct val="0"/>
              </a:spcAft>
              <a:defRPr sz="1400">
                <a:latin typeface="+mn-lt"/>
              </a:defRPr>
            </a:lvl1pPr>
          </a:lstStyle>
          <a:p>
            <a:fld id="{4CB4F42D-FD65-43D8-A458-B3F2D769641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3" name="Picture 5" descr="thamesma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219200"/>
            <a:ext cx="4800600" cy="48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886200" y="274638"/>
            <a:ext cx="4800600" cy="1143000"/>
          </a:xfrm>
        </p:spPr>
        <p:txBody>
          <a:bodyPr/>
          <a:lstStyle/>
          <a:p>
            <a:r>
              <a:rPr lang="en-US" sz="4000"/>
              <a:t>English Civil War</a:t>
            </a:r>
            <a:br>
              <a:rPr lang="en-US" sz="4000"/>
            </a:br>
            <a:r>
              <a:rPr lang="en-US" sz="4000"/>
              <a:t>1642-1649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229600" cy="4525963"/>
          </a:xfrm>
        </p:spPr>
        <p:txBody>
          <a:bodyPr/>
          <a:lstStyle/>
          <a:p>
            <a:r>
              <a:rPr lang="en-US" sz="2800"/>
              <a:t>Cromwell’s New Model Army v. King’s Forces</a:t>
            </a:r>
          </a:p>
          <a:p>
            <a:r>
              <a:rPr lang="en-US" sz="2800"/>
              <a:t>100s of Thousands Died</a:t>
            </a:r>
          </a:p>
          <a:p>
            <a:r>
              <a:rPr lang="en-US" sz="2800"/>
              <a:t>Cromwell later alienated Parliament-</a:t>
            </a:r>
          </a:p>
          <a:p>
            <a:pPr lvl="1"/>
            <a:r>
              <a:rPr lang="en-US" sz="2400"/>
              <a:t>Military Control despite Parliament’s Protest</a:t>
            </a:r>
          </a:p>
          <a:p>
            <a:r>
              <a:rPr lang="en-US" sz="2800"/>
              <a:t>Puritans majority of Cromwell’s Army</a:t>
            </a:r>
          </a:p>
          <a:p>
            <a:r>
              <a:rPr lang="en-US" sz="2800"/>
              <a:t>Nobles and Church Officials majority of Kings Army</a:t>
            </a:r>
          </a:p>
          <a:p>
            <a:r>
              <a:rPr lang="en-US" sz="2800"/>
              <a:t>Charles I- Tried and Executed</a:t>
            </a:r>
          </a:p>
          <a:p>
            <a:r>
              <a:rPr lang="en-US" sz="2800"/>
              <a:t>Cromwell Wins!</a:t>
            </a:r>
          </a:p>
          <a:p>
            <a:endParaRPr lang="en-US" sz="2800"/>
          </a:p>
        </p:txBody>
      </p:sp>
      <p:pic>
        <p:nvPicPr>
          <p:cNvPr id="15365" name="Picture 5" descr="choosingsides_civilwar_carto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743200" cy="1614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Cavaliers and Roundheads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52800" y="1600200"/>
            <a:ext cx="5334000" cy="4525963"/>
          </a:xfrm>
        </p:spPr>
        <p:txBody>
          <a:bodyPr/>
          <a:lstStyle/>
          <a:p>
            <a:r>
              <a:rPr lang="en-US"/>
              <a:t>Cavaliers- Kings Forces</a:t>
            </a:r>
          </a:p>
          <a:p>
            <a:r>
              <a:rPr lang="en-US"/>
              <a:t>Roundheads (due to their Haircuts (similar to Jim Carey in “dumb and dumber)</a:t>
            </a:r>
          </a:p>
          <a:p>
            <a:pPr lvl="1">
              <a:buFontTx/>
              <a:buNone/>
            </a:pPr>
            <a:endParaRPr lang="en-US"/>
          </a:p>
        </p:txBody>
      </p:sp>
      <p:pic>
        <p:nvPicPr>
          <p:cNvPr id="16393" name="Picture 9" descr="3032376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0"/>
            <a:ext cx="2590800" cy="2339975"/>
          </a:xfrm>
          <a:prstGeom prst="rect">
            <a:avLst/>
          </a:prstGeom>
          <a:noFill/>
        </p:spPr>
      </p:pic>
      <p:pic>
        <p:nvPicPr>
          <p:cNvPr id="16395" name="Picture 11" descr="jeff_daniels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3733800"/>
            <a:ext cx="3124200" cy="2108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200400" y="685800"/>
            <a:ext cx="3276600" cy="685800"/>
          </a:xfrm>
        </p:spPr>
        <p:txBody>
          <a:bodyPr/>
          <a:lstStyle/>
          <a:p>
            <a:r>
              <a:rPr lang="en-US" sz="4000"/>
              <a:t>Thomas Hobbes</a:t>
            </a:r>
            <a:br>
              <a:rPr lang="en-US" sz="4000"/>
            </a:br>
            <a:r>
              <a:rPr lang="en-US" sz="2800"/>
              <a:t>Political Writer and Philosophe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438400"/>
            <a:ext cx="8305800" cy="4267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1651 Wrote </a:t>
            </a:r>
            <a:r>
              <a:rPr lang="en-US" sz="2800" u="sng"/>
              <a:t>Leviathan (political book)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Leaders are given Power by the People (Social Contract)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People are NASTY, BRUTISH AND GREEDY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Therefore, Leaders need to be incredibly Powerful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If two people, individually go out to hunt a deer, they are more likely to kill each other than work together to capture a deer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Hobbes saw people at their worst- He lived in a very bloody and murderous time (English Civil War)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He saw little cooperation and lots of competition amongst people</a:t>
            </a:r>
          </a:p>
        </p:txBody>
      </p:sp>
      <p:pic>
        <p:nvPicPr>
          <p:cNvPr id="20485" name="Picture 5" descr="leviatha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514600" cy="2000250"/>
          </a:xfrm>
          <a:prstGeom prst="rect">
            <a:avLst/>
          </a:prstGeom>
          <a:noFill/>
        </p:spPr>
      </p:pic>
      <p:pic>
        <p:nvPicPr>
          <p:cNvPr id="20487" name="Picture 7" descr="leviatha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0"/>
            <a:ext cx="2362200" cy="1820863"/>
          </a:xfrm>
          <a:prstGeom prst="rect">
            <a:avLst/>
          </a:prstGeom>
          <a:noFill/>
        </p:spPr>
      </p:pic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0" y="1981200"/>
            <a:ext cx="2743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>
                <a:latin typeface="Arial" charset="0"/>
              </a:rPr>
              <a:t>All Powerful Monarch</a:t>
            </a:r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6858000" y="1828800"/>
            <a:ext cx="2286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>
                <a:latin typeface="Arial" charset="0"/>
              </a:rPr>
              <a:t>Leviathan- Sea Monster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04800"/>
            <a:ext cx="8610600" cy="1143000"/>
          </a:xfrm>
        </p:spPr>
        <p:txBody>
          <a:bodyPr/>
          <a:lstStyle/>
          <a:p>
            <a:r>
              <a:rPr lang="en-US" sz="4000"/>
              <a:t>The Warrant to Execute of Charles I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7653" name="Picture 5" descr="DSCN104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143000"/>
            <a:ext cx="7239000" cy="54276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0"/>
            <a:ext cx="4953000" cy="1143000"/>
          </a:xfrm>
        </p:spPr>
        <p:txBody>
          <a:bodyPr/>
          <a:lstStyle/>
          <a:p>
            <a:r>
              <a:rPr lang="en-US"/>
              <a:t>Oliver Cromwell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8610600" cy="5029200"/>
          </a:xfrm>
        </p:spPr>
        <p:txBody>
          <a:bodyPr/>
          <a:lstStyle/>
          <a:p>
            <a:r>
              <a:rPr lang="en-US"/>
              <a:t>Puritan</a:t>
            </a:r>
          </a:p>
          <a:p>
            <a:r>
              <a:rPr lang="en-US"/>
              <a:t>Led the New Model Army</a:t>
            </a:r>
          </a:p>
          <a:p>
            <a:r>
              <a:rPr lang="en-US"/>
              <a:t>Fought Charles I</a:t>
            </a:r>
          </a:p>
          <a:p>
            <a:r>
              <a:rPr lang="en-US"/>
              <a:t>Disrespected Parliament</a:t>
            </a:r>
          </a:p>
          <a:p>
            <a:r>
              <a:rPr lang="en-US"/>
              <a:t>Became Military Dictator- LORD PROTECTOR</a:t>
            </a:r>
          </a:p>
        </p:txBody>
      </p:sp>
      <p:pic>
        <p:nvPicPr>
          <p:cNvPr id="14341" name="Picture 5" descr="cromwell_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89763" y="0"/>
            <a:ext cx="2154237" cy="274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Cromwell ran a strict ship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Ran a Strict Govt.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Believed in Religious Liberty (people can choose their religion)</a:t>
            </a:r>
          </a:p>
          <a:p>
            <a:pPr lvl="2">
              <a:lnSpc>
                <a:spcPct val="90000"/>
              </a:lnSpc>
            </a:pPr>
            <a:r>
              <a:rPr lang="en-US" sz="1800" b="1"/>
              <a:t>Allowed Jews to return to England (thrown out in the 13</a:t>
            </a:r>
            <a:r>
              <a:rPr lang="en-US" sz="1800" b="1" baseline="30000"/>
              <a:t>th</a:t>
            </a:r>
            <a:r>
              <a:rPr lang="en-US" sz="1800" b="1"/>
              <a:t> Century)</a:t>
            </a:r>
          </a:p>
          <a:p>
            <a:pPr lvl="2">
              <a:lnSpc>
                <a:spcPct val="90000"/>
              </a:lnSpc>
            </a:pPr>
            <a:r>
              <a:rPr lang="en-US" sz="1800" b="1"/>
              <a:t>People could practice various religions.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Raised Taxes w/out Parliament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Disbanded Parliament, created his own government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Imprisoned people w/out Trial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Fought and defeated Irish Catholics in Ireland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Strict social laws in London (no dancing, theatre etc…)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His Son, Richard, took over the Throne on Oliver’s death</a:t>
            </a:r>
          </a:p>
          <a:p>
            <a:pPr>
              <a:lnSpc>
                <a:spcPct val="90000"/>
              </a:lnSpc>
            </a:pPr>
            <a:endParaRPr lang="en-US" sz="24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Richard Cromwell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4600" y="1295400"/>
            <a:ext cx="6400800" cy="4953000"/>
          </a:xfrm>
        </p:spPr>
        <p:txBody>
          <a:bodyPr/>
          <a:lstStyle/>
          <a:p>
            <a:r>
              <a:rPr lang="en-US"/>
              <a:t>1658 -Took over from his Father, Oliver</a:t>
            </a:r>
          </a:p>
          <a:p>
            <a:r>
              <a:rPr lang="en-US"/>
              <a:t>Lord Protector</a:t>
            </a:r>
          </a:p>
          <a:p>
            <a:r>
              <a:rPr lang="en-US"/>
              <a:t>Unable to effectively rule- Parliament forced him out (1660)</a:t>
            </a:r>
          </a:p>
          <a:p>
            <a:pPr lvl="1">
              <a:buFontTx/>
              <a:buNone/>
            </a:pPr>
            <a:endParaRPr lang="en-US"/>
          </a:p>
        </p:txBody>
      </p:sp>
      <p:pic>
        <p:nvPicPr>
          <p:cNvPr id="17413" name="Picture 5" descr="STUcromwell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143000"/>
            <a:ext cx="1571625" cy="236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6781800" cy="715963"/>
          </a:xfrm>
        </p:spPr>
        <p:txBody>
          <a:bodyPr/>
          <a:lstStyle/>
          <a:p>
            <a:r>
              <a:rPr lang="en-US" sz="4000"/>
              <a:t>Charles II </a:t>
            </a:r>
            <a:r>
              <a:rPr lang="en-US" sz="2800"/>
              <a:t>(1660-1685)</a:t>
            </a:r>
            <a:r>
              <a:rPr lang="en-US" sz="1800"/>
              <a:t>and</a:t>
            </a:r>
            <a:r>
              <a:rPr lang="en-US" sz="2400"/>
              <a:t> </a:t>
            </a:r>
            <a:r>
              <a:rPr lang="en-US" sz="1800"/>
              <a:t>the</a:t>
            </a:r>
            <a:r>
              <a:rPr lang="en-US" sz="2400"/>
              <a:t> Restoration</a:t>
            </a:r>
            <a:r>
              <a:rPr lang="en-US" sz="2800"/>
              <a:t> - </a:t>
            </a:r>
            <a:r>
              <a:rPr lang="en-US" sz="2400"/>
              <a:t>Interregnum (Between the Kings</a:t>
            </a:r>
            <a:r>
              <a:rPr lang="en-US" sz="2800"/>
              <a:t> </a:t>
            </a:r>
            <a:r>
              <a:rPr lang="en-US" sz="4000"/>
              <a:t>) 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828800"/>
            <a:ext cx="8153400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Charles I family had fled to Catholic France</a:t>
            </a:r>
          </a:p>
          <a:p>
            <a:pPr>
              <a:lnSpc>
                <a:spcPct val="90000"/>
              </a:lnSpc>
            </a:pPr>
            <a:r>
              <a:rPr lang="en-US"/>
              <a:t>Charles II and his brother James were raised in France</a:t>
            </a:r>
          </a:p>
          <a:p>
            <a:pPr lvl="1">
              <a:lnSpc>
                <a:spcPct val="90000"/>
              </a:lnSpc>
            </a:pPr>
            <a:r>
              <a:rPr lang="en-US"/>
              <a:t>They secretly agreed to become Catholic (deal with French King, Louis XIV (14) who was secretly giving him money)</a:t>
            </a:r>
          </a:p>
          <a:p>
            <a:pPr>
              <a:lnSpc>
                <a:spcPct val="90000"/>
              </a:lnSpc>
            </a:pPr>
            <a:r>
              <a:rPr lang="en-US"/>
              <a:t>Parliament brought back Charles II and restored his family to the Throne- Restoration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/>
          </a:p>
        </p:txBody>
      </p:sp>
      <p:pic>
        <p:nvPicPr>
          <p:cNvPr id="21510" name="Picture 6" descr="CharlesII1675_Lel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1588" y="0"/>
            <a:ext cx="1522412" cy="220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Charles II as a Ruler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Reasonable ruler, sought to give more religious liberty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Upset Parliament, that didn’t like Catholicism</a:t>
            </a:r>
          </a:p>
          <a:p>
            <a:pPr>
              <a:lnSpc>
                <a:spcPct val="80000"/>
              </a:lnSpc>
            </a:pPr>
            <a:r>
              <a:rPr lang="en-US" sz="2800"/>
              <a:t>Arts flourished- Drama and Comedy, John Milton wrote </a:t>
            </a:r>
            <a:r>
              <a:rPr lang="en-US" sz="2800" u="sng"/>
              <a:t>Paradise Lost</a:t>
            </a:r>
          </a:p>
          <a:p>
            <a:pPr>
              <a:lnSpc>
                <a:spcPct val="80000"/>
              </a:lnSpc>
            </a:pPr>
            <a:r>
              <a:rPr lang="en-US" sz="2800"/>
              <a:t>Law providing for </a:t>
            </a:r>
            <a:r>
              <a:rPr lang="en-US" sz="2800" b="1"/>
              <a:t>Habeas Corpus</a:t>
            </a:r>
            <a:r>
              <a:rPr lang="en-US" sz="2800"/>
              <a:t> (see US Constitution) Passed by Parliament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People could no longer be placed in Jail and not given a trial</a:t>
            </a:r>
          </a:p>
          <a:p>
            <a:pPr>
              <a:lnSpc>
                <a:spcPct val="80000"/>
              </a:lnSpc>
            </a:pPr>
            <a:r>
              <a:rPr lang="en-US" sz="2800"/>
              <a:t>Charles dies w/out an heir (childless)- always a problem</a:t>
            </a:r>
          </a:p>
          <a:p>
            <a:pPr>
              <a:lnSpc>
                <a:spcPct val="80000"/>
              </a:lnSpc>
            </a:pPr>
            <a:endParaRPr lang="en-US" sz="28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6400800" cy="715962"/>
          </a:xfrm>
        </p:spPr>
        <p:txBody>
          <a:bodyPr/>
          <a:lstStyle/>
          <a:p>
            <a:pPr algn="r"/>
            <a:r>
              <a:rPr lang="en-US" sz="4000"/>
              <a:t>James II (1685-1688)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9144000" cy="4343400"/>
          </a:xfrm>
        </p:spPr>
        <p:txBody>
          <a:bodyPr/>
          <a:lstStyle/>
          <a:p>
            <a:r>
              <a:rPr lang="en-US" sz="2800"/>
              <a:t>Brother of Charles II</a:t>
            </a:r>
          </a:p>
          <a:p>
            <a:r>
              <a:rPr lang="en-US" sz="2800"/>
              <a:t>Supporters of James II called Tories</a:t>
            </a:r>
          </a:p>
          <a:p>
            <a:r>
              <a:rPr lang="en-US" sz="2800"/>
              <a:t>Opponents of James II called Whigs</a:t>
            </a:r>
          </a:p>
          <a:p>
            <a:r>
              <a:rPr lang="en-US" sz="2800"/>
              <a:t>Whigs and Tories combine to oust James II from power</a:t>
            </a:r>
          </a:p>
          <a:p>
            <a:r>
              <a:rPr lang="en-US" sz="2800"/>
              <a:t>His 1st daughter, Mary, (Protestant) living in the Netherlands with her husband, William, is brought over to rule. (William and Mary, the school in Va. Is named for them.)</a:t>
            </a:r>
          </a:p>
          <a:p>
            <a:endParaRPr lang="en-US" sz="2800"/>
          </a:p>
          <a:p>
            <a:endParaRPr lang="en-US" sz="2800"/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228600" y="5715000"/>
            <a:ext cx="84582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>
                <a:latin typeface="Arial" charset="0"/>
              </a:rPr>
              <a:t>(what American city was named for James II???  Hint: Before he was James II he was the Duke of __  ___ ___ ___).  Because there was already a city with the same name in England this American city’s name begins with the word “New”)</a:t>
            </a:r>
          </a:p>
        </p:txBody>
      </p:sp>
      <p:pic>
        <p:nvPicPr>
          <p:cNvPr id="22534" name="Picture 6" descr="james_i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0"/>
            <a:ext cx="1776413" cy="251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/>
          <a:lstStyle/>
          <a:p>
            <a:r>
              <a:rPr lang="en-US" sz="4000" dirty="0"/>
              <a:t>17</a:t>
            </a:r>
            <a:r>
              <a:rPr lang="en-US" sz="4000" baseline="30000" dirty="0"/>
              <a:t>th</a:t>
            </a:r>
            <a:r>
              <a:rPr lang="en-US" sz="4000" dirty="0"/>
              <a:t> Century </a:t>
            </a:r>
            <a:r>
              <a:rPr lang="en-US" sz="4000" dirty="0" smtClean="0"/>
              <a:t>England</a:t>
            </a:r>
            <a:br>
              <a:rPr lang="en-US" sz="4000" dirty="0" smtClean="0"/>
            </a:br>
            <a:r>
              <a:rPr lang="en-US" sz="4000" dirty="0" smtClean="0"/>
              <a:t>Power, Money and Religion</a:t>
            </a:r>
            <a:endParaRPr lang="en-US" sz="4000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305800" cy="5791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b="1" dirty="0"/>
              <a:t>Divine Right of Kings</a:t>
            </a:r>
          </a:p>
          <a:p>
            <a:pPr lvl="1">
              <a:lnSpc>
                <a:spcPct val="80000"/>
              </a:lnSpc>
            </a:pPr>
            <a:r>
              <a:rPr lang="en-US" sz="1800" b="1" dirty="0"/>
              <a:t>Secular and Religious Power in the Monarchy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Disputes- Monarchy v. Parliament</a:t>
            </a:r>
          </a:p>
          <a:p>
            <a:pPr lvl="2">
              <a:lnSpc>
                <a:spcPct val="80000"/>
              </a:lnSpc>
            </a:pPr>
            <a:r>
              <a:rPr lang="en-US" sz="1600" dirty="0"/>
              <a:t>War, Taxes and Religion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Demand for More Rights - Petition of Right</a:t>
            </a:r>
          </a:p>
          <a:p>
            <a:pPr>
              <a:lnSpc>
                <a:spcPct val="80000"/>
              </a:lnSpc>
            </a:pPr>
            <a:r>
              <a:rPr lang="en-US" sz="2000" b="1" dirty="0"/>
              <a:t>Power of Religious Strife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English Civil War</a:t>
            </a:r>
          </a:p>
          <a:p>
            <a:pPr lvl="2">
              <a:lnSpc>
                <a:spcPct val="80000"/>
              </a:lnSpc>
            </a:pPr>
            <a:r>
              <a:rPr lang="en-US" sz="1600" dirty="0"/>
              <a:t>Puritans v. Church of England </a:t>
            </a:r>
          </a:p>
          <a:p>
            <a:pPr lvl="3">
              <a:lnSpc>
                <a:spcPct val="80000"/>
              </a:lnSpc>
            </a:pPr>
            <a:r>
              <a:rPr lang="en-US" sz="1600" dirty="0"/>
              <a:t>Oliver Cromwell v. King Charles I</a:t>
            </a:r>
          </a:p>
          <a:p>
            <a:pPr lvl="4">
              <a:lnSpc>
                <a:spcPct val="80000"/>
              </a:lnSpc>
            </a:pPr>
            <a:r>
              <a:rPr lang="en-US" sz="1600" dirty="0"/>
              <a:t>Roundheads v. Cavaliers</a:t>
            </a:r>
          </a:p>
          <a:p>
            <a:pPr>
              <a:lnSpc>
                <a:spcPct val="80000"/>
              </a:lnSpc>
            </a:pPr>
            <a:r>
              <a:rPr lang="en-US" sz="2000" b="1" dirty="0"/>
              <a:t>Age of Intolerance- Military Dictatorship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Oliver Cromwell- Military Dictator</a:t>
            </a:r>
          </a:p>
          <a:p>
            <a:pPr>
              <a:lnSpc>
                <a:spcPct val="80000"/>
              </a:lnSpc>
            </a:pPr>
            <a:r>
              <a:rPr lang="en-US" sz="2000" b="1" dirty="0"/>
              <a:t>Restoration-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Protestantism v. Catholicism Part II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Demand for more Rights (Writ of Habeas Corpus)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Fear of Religion??? (power of Catholicism)</a:t>
            </a:r>
          </a:p>
          <a:p>
            <a:pPr>
              <a:lnSpc>
                <a:spcPct val="80000"/>
              </a:lnSpc>
            </a:pPr>
            <a:r>
              <a:rPr lang="en-US" sz="2000" b="1" dirty="0"/>
              <a:t>Glorious Revolution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Power of Parliament v. King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English Bill of Rights</a:t>
            </a:r>
          </a:p>
          <a:p>
            <a:pPr lvl="1">
              <a:lnSpc>
                <a:spcPct val="80000"/>
              </a:lnSpc>
            </a:pPr>
            <a:endParaRPr lang="en-US" sz="1800" dirty="0"/>
          </a:p>
          <a:p>
            <a:pPr>
              <a:lnSpc>
                <a:spcPct val="80000"/>
              </a:lnSpc>
            </a:pPr>
            <a:endParaRPr lang="en-US" sz="2000" dirty="0"/>
          </a:p>
          <a:p>
            <a:pPr>
              <a:lnSpc>
                <a:spcPct val="80000"/>
              </a:lnSpc>
            </a:pPr>
            <a:endParaRPr lang="en-US" sz="20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A Catholic on the Throne is Dangerous!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James was Catholic, but when made King his oldest child was Protestant</a:t>
            </a:r>
          </a:p>
          <a:p>
            <a:pPr>
              <a:lnSpc>
                <a:spcPct val="90000"/>
              </a:lnSpc>
            </a:pPr>
            <a:r>
              <a:rPr lang="en-US"/>
              <a:t>Has another child (a son) while King- This Child is Catholic</a:t>
            </a:r>
          </a:p>
          <a:p>
            <a:pPr lvl="1">
              <a:lnSpc>
                <a:spcPct val="90000"/>
              </a:lnSpc>
            </a:pPr>
            <a:r>
              <a:rPr lang="en-US"/>
              <a:t>Causes Fear that Catholicism will be restored</a:t>
            </a:r>
          </a:p>
          <a:p>
            <a:pPr>
              <a:lnSpc>
                <a:spcPct val="90000"/>
              </a:lnSpc>
            </a:pPr>
            <a:r>
              <a:rPr lang="en-US"/>
              <a:t>James appointed Catholics to high office- Upset Parliament</a:t>
            </a:r>
          </a:p>
          <a:p>
            <a:pPr>
              <a:lnSpc>
                <a:spcPct val="90000"/>
              </a:lnSpc>
            </a:pPr>
            <a:r>
              <a:rPr lang="en-US"/>
              <a:t>Like Charles I he suspends Parliament from meeting-&gt; Demands for James removal</a:t>
            </a:r>
          </a:p>
        </p:txBody>
      </p:sp>
      <p:sp>
        <p:nvSpPr>
          <p:cNvPr id="35844" name="Line 4"/>
          <p:cNvSpPr>
            <a:spLocks noChangeShapeType="1"/>
          </p:cNvSpPr>
          <p:nvPr/>
        </p:nvSpPr>
        <p:spPr bwMode="auto">
          <a:xfrm>
            <a:off x="3352800" y="57150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4876800" cy="1143000"/>
          </a:xfrm>
        </p:spPr>
        <p:txBody>
          <a:bodyPr/>
          <a:lstStyle/>
          <a:p>
            <a:r>
              <a:rPr lang="en-US" sz="4000"/>
              <a:t>GLORIOUS REVOLUTION</a:t>
            </a:r>
            <a:br>
              <a:rPr lang="en-US" sz="4000"/>
            </a:br>
            <a:r>
              <a:rPr lang="en-US" sz="4000"/>
              <a:t>1688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514600"/>
            <a:ext cx="9144000" cy="4343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Little Bloodshed during the removal of James II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“GLORIOUS REVOLUTION”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Main bloodshed is in Ireland- where Irish Catholics are overwhelmingly defeated.</a:t>
            </a:r>
          </a:p>
          <a:p>
            <a:pPr>
              <a:lnSpc>
                <a:spcPct val="80000"/>
              </a:lnSpc>
            </a:pPr>
            <a:r>
              <a:rPr lang="en-US" sz="2800"/>
              <a:t>William and Mary- will have less power than James II and his brother Charles II</a:t>
            </a:r>
            <a:br>
              <a:rPr lang="en-US" sz="2800"/>
            </a:br>
            <a:r>
              <a:rPr lang="en-US" sz="2800"/>
              <a:t>	John Locke writes the English Bill of Rights.  This places more limits on the power of the King and Queen</a:t>
            </a:r>
          </a:p>
          <a:p>
            <a:pPr>
              <a:lnSpc>
                <a:spcPct val="80000"/>
              </a:lnSpc>
            </a:pPr>
            <a:r>
              <a:rPr lang="en-US" sz="2800"/>
              <a:t>Winners – Parliament and Protestantism</a:t>
            </a:r>
          </a:p>
          <a:p>
            <a:pPr>
              <a:lnSpc>
                <a:spcPct val="80000"/>
              </a:lnSpc>
            </a:pPr>
            <a:r>
              <a:rPr lang="en-US" sz="2800"/>
              <a:t>Losers- Monarchy, Catholicism, Irish and James II</a:t>
            </a:r>
          </a:p>
          <a:p>
            <a:pPr>
              <a:lnSpc>
                <a:spcPct val="80000"/>
              </a:lnSpc>
            </a:pPr>
            <a:endParaRPr lang="en-US" sz="2800"/>
          </a:p>
        </p:txBody>
      </p:sp>
      <p:pic>
        <p:nvPicPr>
          <p:cNvPr id="23557" name="Picture 5" descr="dec_of_righ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0"/>
            <a:ext cx="3581400" cy="2381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4953000" cy="1143000"/>
          </a:xfrm>
        </p:spPr>
        <p:txBody>
          <a:bodyPr/>
          <a:lstStyle/>
          <a:p>
            <a:r>
              <a:rPr lang="en-US" sz="4000"/>
              <a:t>John Locke </a:t>
            </a:r>
            <a:br>
              <a:rPr lang="en-US" sz="4000"/>
            </a:br>
            <a:r>
              <a:rPr lang="en-US" sz="2800"/>
              <a:t>Political Writer and Philosophe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76400"/>
            <a:ext cx="7010400" cy="5181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Optimistic about Man and Society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In his life he experienced a revolution where few people died.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Society did not need an Absolute Monarch, the best government is a limited Government.</a:t>
            </a:r>
          </a:p>
          <a:p>
            <a:pPr>
              <a:lnSpc>
                <a:spcPct val="90000"/>
              </a:lnSpc>
            </a:pPr>
            <a:r>
              <a:rPr lang="en-US" sz="2400"/>
              <a:t>Essays on Government (1690)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Government is subject to the People (Social Contract)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People have Natural Rights- Include Life and Liberty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Government should protect Life, Liberty and Property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Power of Government should be LIMITED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Revolution is justified if Government fails to properly Govern</a:t>
            </a:r>
          </a:p>
          <a:p>
            <a:pPr>
              <a:lnSpc>
                <a:spcPct val="90000"/>
              </a:lnSpc>
            </a:pPr>
            <a:r>
              <a:rPr lang="en-US" sz="2400"/>
              <a:t>Wrote the English Bill of Rights (also called the Declaration of Rights)</a:t>
            </a:r>
          </a:p>
        </p:txBody>
      </p:sp>
      <p:pic>
        <p:nvPicPr>
          <p:cNvPr id="24581" name="Picture 5" descr="Lock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73888" y="0"/>
            <a:ext cx="2170112" cy="304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English (Bill of Rights) 1688</a:t>
            </a:r>
            <a:br>
              <a:rPr lang="en-US" sz="4000"/>
            </a:br>
            <a:r>
              <a:rPr lang="en-US" sz="4000"/>
              <a:t>Declaration of Rights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47800"/>
            <a:ext cx="91440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King can’t suspend the laws of Parliament (see Declaration of Independence)</a:t>
            </a:r>
          </a:p>
          <a:p>
            <a:pPr>
              <a:lnSpc>
                <a:spcPct val="90000"/>
              </a:lnSpc>
            </a:pPr>
            <a:r>
              <a:rPr lang="en-US" sz="2400"/>
              <a:t>Parliament had to meet frequently (US Constitution)</a:t>
            </a:r>
          </a:p>
          <a:p>
            <a:pPr>
              <a:lnSpc>
                <a:spcPct val="90000"/>
              </a:lnSpc>
            </a:pPr>
            <a:r>
              <a:rPr lang="en-US" sz="2400"/>
              <a:t>Elections should be free and fair (US Constitution)</a:t>
            </a:r>
          </a:p>
          <a:p>
            <a:pPr>
              <a:lnSpc>
                <a:spcPct val="90000"/>
              </a:lnSpc>
            </a:pPr>
            <a:r>
              <a:rPr lang="en-US" sz="2400"/>
              <a:t>Debates in parliament should be subject to freedom of speech (US Constitution</a:t>
            </a:r>
          </a:p>
          <a:p>
            <a:pPr>
              <a:lnSpc>
                <a:spcPct val="90000"/>
              </a:lnSpc>
            </a:pPr>
            <a:r>
              <a:rPr lang="en-US" sz="2400"/>
              <a:t>No Taxes without approval of Parliament (see US Constitution)</a:t>
            </a:r>
          </a:p>
          <a:p>
            <a:pPr>
              <a:lnSpc>
                <a:spcPct val="90000"/>
              </a:lnSpc>
            </a:pPr>
            <a:r>
              <a:rPr lang="en-US" sz="2400"/>
              <a:t>No Standing Army without approval of Parliament (See US Constitution)</a:t>
            </a:r>
          </a:p>
          <a:p>
            <a:pPr>
              <a:lnSpc>
                <a:spcPct val="90000"/>
              </a:lnSpc>
            </a:pPr>
            <a:r>
              <a:rPr lang="en-US" sz="2400"/>
              <a:t>No excessive Bail (see US 8</a:t>
            </a:r>
            <a:r>
              <a:rPr lang="en-US" sz="2400" baseline="30000"/>
              <a:t>th</a:t>
            </a:r>
            <a:r>
              <a:rPr lang="en-US" sz="2400"/>
              <a:t> Amendment)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/>
              <a:t>(These and other laws provide the foundation for the US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/>
              <a:t>Declaration of Independence and the US Constitution)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28600"/>
            <a:ext cx="7772400" cy="1470025"/>
          </a:xfrm>
        </p:spPr>
        <p:txBody>
          <a:bodyPr/>
          <a:lstStyle/>
          <a:p>
            <a:r>
              <a:rPr lang="en-US" sz="4000"/>
              <a:t>Tower of London-</a:t>
            </a:r>
            <a:br>
              <a:rPr lang="en-US" sz="4000"/>
            </a:br>
            <a:r>
              <a:rPr lang="en-US" sz="4000"/>
              <a:t>Where the Kings and Queens lived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3" name="Picture 5" descr="Tower%20of%20Lond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14600"/>
            <a:ext cx="5410200" cy="4056063"/>
          </a:xfrm>
          <a:prstGeom prst="rect">
            <a:avLst/>
          </a:prstGeom>
          <a:noFill/>
        </p:spPr>
      </p:pic>
      <p:pic>
        <p:nvPicPr>
          <p:cNvPr id="2054" name="Picture 6" descr="270%20-%20Tower%20of%20London%20Middle%20Tow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1752600"/>
            <a:ext cx="3657600" cy="2741613"/>
          </a:xfrm>
          <a:prstGeom prst="rect">
            <a:avLst/>
          </a:prstGeom>
          <a:noFill/>
        </p:spPr>
      </p:pic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5791200" y="4800600"/>
            <a:ext cx="2743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>
                <a:latin typeface="Arial" charset="0"/>
              </a:rPr>
              <a:t>Today, the crown jewels are kept there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Globe Theatre</a:t>
            </a:r>
            <a:r>
              <a:rPr lang="en-US" sz="2000"/>
              <a:t> (original burned down in the Great Fire of 1666) This is where Shakespeare’s plays were performed.</a:t>
            </a: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103" name="Picture 7" descr="mqp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447800"/>
            <a:ext cx="8062913" cy="4975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4800600"/>
            <a:ext cx="8382000" cy="1325563"/>
          </a:xfrm>
        </p:spPr>
        <p:txBody>
          <a:bodyPr/>
          <a:lstStyle/>
          <a:p>
            <a:r>
              <a:rPr lang="en-US" sz="2800"/>
              <a:t>One of the most famous books in English History. </a:t>
            </a:r>
          </a:p>
          <a:p>
            <a:r>
              <a:rPr lang="en-US" sz="2800"/>
              <a:t>Why man must endure such suffering and pain</a:t>
            </a:r>
          </a:p>
        </p:txBody>
      </p:sp>
      <p:pic>
        <p:nvPicPr>
          <p:cNvPr id="26629" name="Picture 5" descr="4island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924550" cy="4657725"/>
          </a:xfrm>
          <a:prstGeom prst="rect">
            <a:avLst/>
          </a:prstGeom>
          <a:noFill/>
        </p:spPr>
      </p:pic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6248400" y="609600"/>
            <a:ext cx="2667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latin typeface="Arial" charset="0"/>
              </a:rPr>
              <a:t>John Milton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latin typeface="Arial" charset="0"/>
              </a:rPr>
              <a:t>Paradise Lost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Thames River </a:t>
            </a:r>
            <a:r>
              <a:rPr lang="en-US" sz="2400"/>
              <a:t>(major river of London)</a:t>
            </a:r>
            <a:endParaRPr lang="en-US"/>
          </a:p>
        </p:txBody>
      </p:sp>
      <p:pic>
        <p:nvPicPr>
          <p:cNvPr id="5127" name="Picture 7" descr="Thames-River-199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219200"/>
            <a:ext cx="7010400" cy="52752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r>
              <a:rPr lang="en-US" sz="4000"/>
              <a:t>Westminster Abbey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9" name="Picture 5" descr="Westminster-Abbey-Cou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990600"/>
            <a:ext cx="7391400" cy="5543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The English Emblem at Buckingham Palace (built in the 18C)</a:t>
            </a:r>
          </a:p>
        </p:txBody>
      </p:sp>
      <p:pic>
        <p:nvPicPr>
          <p:cNvPr id="28676" name="Picture 4" descr="DSCN12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676400"/>
            <a:ext cx="6400800" cy="47990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6400800" cy="715962"/>
          </a:xfrm>
        </p:spPr>
        <p:txBody>
          <a:bodyPr/>
          <a:lstStyle/>
          <a:p>
            <a:r>
              <a:rPr lang="en-US" sz="4000"/>
              <a:t>James (Stuart) I (England) 1603-1625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Son </a:t>
            </a:r>
            <a:r>
              <a:rPr lang="en-US" sz="2400" dirty="0" smtClean="0"/>
              <a:t>–Mary, </a:t>
            </a:r>
            <a:r>
              <a:rPr lang="en-US" sz="2400" dirty="0"/>
              <a:t>Queen of </a:t>
            </a:r>
            <a:r>
              <a:rPr lang="en-US" sz="2400" dirty="0" smtClean="0"/>
              <a:t>Scots- King of Scotland (13mo)</a:t>
            </a:r>
            <a:endParaRPr lang="en-US" sz="2000" dirty="0"/>
          </a:p>
          <a:p>
            <a:pPr>
              <a:lnSpc>
                <a:spcPct val="90000"/>
              </a:lnSpc>
            </a:pPr>
            <a:r>
              <a:rPr lang="en-US" sz="2400" dirty="0"/>
              <a:t>Protestant (Church of England)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Church of England was Very “</a:t>
            </a:r>
            <a:r>
              <a:rPr lang="en-US" sz="2000" i="1" dirty="0"/>
              <a:t>Catholic”</a:t>
            </a:r>
          </a:p>
          <a:p>
            <a:pPr lvl="1">
              <a:lnSpc>
                <a:spcPct val="90000"/>
              </a:lnSpc>
            </a:pPr>
            <a:r>
              <a:rPr lang="en-US" sz="2000" b="1" dirty="0"/>
              <a:t>Puritans protested “Catholic Rituals”</a:t>
            </a:r>
          </a:p>
          <a:p>
            <a:pPr lvl="2">
              <a:lnSpc>
                <a:spcPct val="90000"/>
              </a:lnSpc>
            </a:pPr>
            <a:r>
              <a:rPr lang="en-US" sz="1800" b="1" dirty="0"/>
              <a:t>Remember Puritans were similar in their beliefs to </a:t>
            </a:r>
            <a:r>
              <a:rPr lang="en-US" sz="1800" b="1" dirty="0" smtClean="0"/>
              <a:t>Calvinists</a:t>
            </a:r>
          </a:p>
          <a:p>
            <a:pPr lvl="2">
              <a:lnSpc>
                <a:spcPct val="90000"/>
              </a:lnSpc>
            </a:pPr>
            <a:r>
              <a:rPr lang="en-US" sz="1800" b="1" dirty="0" smtClean="0"/>
              <a:t>Catholics protested too! Guy Fawkes-Tried to blow up Parliament</a:t>
            </a:r>
            <a:endParaRPr lang="en-US" sz="1800" b="1" dirty="0"/>
          </a:p>
          <a:p>
            <a:pPr>
              <a:lnSpc>
                <a:spcPct val="90000"/>
              </a:lnSpc>
            </a:pPr>
            <a:r>
              <a:rPr lang="en-US" sz="2400" dirty="0"/>
              <a:t>Rose to the throne on the Death of Elizabeth, who was childless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Argued with Parliament - Hated to ask Parliament for Money for Wars (he felt above that type of thing)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Major Accomplishment- King James Bible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Written in English, it is the dominant English language Bible to this </a:t>
            </a:r>
            <a:r>
              <a:rPr lang="en-US" sz="2000" dirty="0" smtClean="0"/>
              <a:t>day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Authorized Jamestown Company and Massachusetts Bay</a:t>
            </a:r>
            <a:endParaRPr lang="en-US" sz="2000" dirty="0"/>
          </a:p>
        </p:txBody>
      </p:sp>
      <p:pic>
        <p:nvPicPr>
          <p:cNvPr id="19460" name="Picture 4" descr="james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0"/>
            <a:ext cx="1524000" cy="26195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St. Paul’s Cathedral</a:t>
            </a:r>
            <a:br>
              <a:rPr lang="en-US" sz="4000"/>
            </a:br>
            <a:r>
              <a:rPr lang="en-US" sz="4000"/>
              <a:t>built after the Great Fire of 1666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9700" name="Picture 4" descr="DSCN13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752600"/>
            <a:ext cx="6311900" cy="4732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sz="4000"/>
              <a:t>One of Mr. Balazs’ favourite spots in London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5257800"/>
            <a:ext cx="8153400" cy="1401763"/>
          </a:xfrm>
        </p:spPr>
        <p:txBody>
          <a:bodyPr/>
          <a:lstStyle/>
          <a:p>
            <a:r>
              <a:rPr lang="en-US" sz="2800"/>
              <a:t>The most famous crosswalk in the World!!! (note the people on the walkway are not famous, but 4 others who walked on it in 1969 are)</a:t>
            </a:r>
          </a:p>
          <a:p>
            <a:endParaRPr lang="en-US" sz="2800"/>
          </a:p>
        </p:txBody>
      </p:sp>
      <p:pic>
        <p:nvPicPr>
          <p:cNvPr id="30727" name="Picture 7" descr="Ben%20and%20Alex%20on%20Abbey%20Roa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371600"/>
            <a:ext cx="5848350" cy="3524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029200" y="3200400"/>
            <a:ext cx="3581400" cy="1143000"/>
          </a:xfrm>
        </p:spPr>
        <p:txBody>
          <a:bodyPr/>
          <a:lstStyle/>
          <a:p>
            <a:r>
              <a:rPr lang="en-US" sz="4000"/>
              <a:t>King of Scotland</a:t>
            </a:r>
            <a:br>
              <a:rPr lang="en-US" sz="4000"/>
            </a:br>
            <a:r>
              <a:rPr lang="en-US" sz="4000"/>
              <a:t>James I of England was also James VI of Scotland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05400" y="457200"/>
            <a:ext cx="3657600" cy="533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Edinburgh Castle</a:t>
            </a:r>
          </a:p>
        </p:txBody>
      </p:sp>
      <p:pic>
        <p:nvPicPr>
          <p:cNvPr id="9221" name="Picture 5" descr="45100-Edinburg-Castle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685800"/>
            <a:ext cx="428625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6629400" cy="487362"/>
          </a:xfrm>
        </p:spPr>
        <p:txBody>
          <a:bodyPr/>
          <a:lstStyle/>
          <a:p>
            <a:r>
              <a:rPr lang="en-US" sz="3200"/>
              <a:t>Charles I (Stuart) 1625- 1649 </a:t>
            </a:r>
            <a:br>
              <a:rPr lang="en-US" sz="3200"/>
            </a:br>
            <a:r>
              <a:rPr lang="en-US" sz="3200"/>
              <a:t>(Tried and Beheaded)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6553200" cy="1447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dirty="0"/>
              <a:t>Son of James I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Saw himself as placed on earth to be King by </a:t>
            </a:r>
            <a:r>
              <a:rPr lang="en-US" sz="2000" dirty="0" smtClean="0"/>
              <a:t>God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Married a Roman Catholic- Henrietta Maria, daughter of Henry IV of France-  Maryland was named for her.</a:t>
            </a:r>
            <a:endParaRPr lang="en-US" sz="2000" dirty="0"/>
          </a:p>
        </p:txBody>
      </p:sp>
      <p:pic>
        <p:nvPicPr>
          <p:cNvPr id="10245" name="Picture 5" descr="charles-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50100" y="0"/>
            <a:ext cx="1993900" cy="2590800"/>
          </a:xfrm>
          <a:prstGeom prst="rect">
            <a:avLst/>
          </a:prstGeom>
          <a:noFill/>
        </p:spPr>
      </p:pic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228600" y="3048000"/>
            <a:ext cx="8534400" cy="160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Tx/>
              <a:buChar char="-"/>
            </a:pPr>
            <a:r>
              <a:rPr lang="en-US" b="1" dirty="0">
                <a:latin typeface="Arial" charset="0"/>
              </a:rPr>
              <a:t>Problems led to laws limiting the Kings rights</a:t>
            </a:r>
          </a:p>
          <a:p>
            <a:pPr lvl="1" fontAlgn="base">
              <a:spcBef>
                <a:spcPct val="50000"/>
              </a:spcBef>
              <a:spcAft>
                <a:spcPct val="0"/>
              </a:spcAft>
              <a:buFontTx/>
              <a:buChar char="-"/>
            </a:pPr>
            <a:r>
              <a:rPr lang="en-US" b="1" dirty="0">
                <a:latin typeface="Arial" charset="0"/>
              </a:rPr>
              <a:t>Dispute caused the English Civil War (1642-1649)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buFontTx/>
              <a:buChar char="-"/>
            </a:pPr>
            <a:r>
              <a:rPr lang="en-US" b="1" dirty="0">
                <a:latin typeface="Arial" charset="0"/>
              </a:rPr>
              <a:t>Charles Tried and Executed 1649- Family escaped to France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 dirty="0">
              <a:latin typeface="Arial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Charles and Parliament Fight!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/>
              <a:t>Charles fought Wars with Spain and France</a:t>
            </a:r>
          </a:p>
          <a:p>
            <a:pPr lvl="1">
              <a:lnSpc>
                <a:spcPct val="90000"/>
              </a:lnSpc>
            </a:pPr>
            <a:r>
              <a:rPr lang="en-US" sz="2000" b="1"/>
              <a:t>Wars Cost the Government LOTS of money- (Iraq has cost the US over 500 Billion Dollars !!!!)</a:t>
            </a:r>
          </a:p>
          <a:p>
            <a:pPr>
              <a:lnSpc>
                <a:spcPct val="90000"/>
              </a:lnSpc>
            </a:pPr>
            <a:r>
              <a:rPr lang="en-US" sz="2400" b="1"/>
              <a:t>How does Government pay for Wars!!!	Taxes!</a:t>
            </a:r>
          </a:p>
          <a:p>
            <a:pPr>
              <a:lnSpc>
                <a:spcPct val="90000"/>
              </a:lnSpc>
            </a:pPr>
            <a:r>
              <a:rPr lang="en-US" sz="2400" b="1"/>
              <a:t>Charles thought he was too BIG for Parliament but needed Parliament for $$$ (to authorize taxes)</a:t>
            </a:r>
          </a:p>
          <a:p>
            <a:pPr>
              <a:lnSpc>
                <a:spcPct val="90000"/>
              </a:lnSpc>
            </a:pPr>
            <a:r>
              <a:rPr lang="en-US" sz="2400" b="1"/>
              <a:t>Parliament struck a deal with Charles- </a:t>
            </a:r>
          </a:p>
          <a:p>
            <a:pPr lvl="1">
              <a:lnSpc>
                <a:spcPct val="90000"/>
              </a:lnSpc>
            </a:pPr>
            <a:r>
              <a:rPr lang="en-US" sz="2000" b="1"/>
              <a:t>They’d give him Money if he protected their rights	 </a:t>
            </a:r>
            <a:r>
              <a:rPr lang="en-US" sz="2000" i="1" u="sng"/>
              <a:t>Petition of Right</a:t>
            </a:r>
          </a:p>
          <a:p>
            <a:pPr>
              <a:lnSpc>
                <a:spcPct val="90000"/>
              </a:lnSpc>
            </a:pPr>
            <a:endParaRPr lang="en-US" sz="2400" b="1"/>
          </a:p>
          <a:p>
            <a:pPr>
              <a:lnSpc>
                <a:spcPct val="90000"/>
              </a:lnSpc>
            </a:pPr>
            <a:r>
              <a:rPr lang="en-US" sz="2400" b="1"/>
              <a:t>Afterward Charles made sure Parliament didn’t meet for the next 11 years (1629-1640)</a:t>
            </a:r>
            <a:endParaRPr lang="en-US" sz="2400" i="1" u="sng"/>
          </a:p>
          <a:p>
            <a:pPr>
              <a:lnSpc>
                <a:spcPct val="90000"/>
              </a:lnSpc>
              <a:buFontTx/>
              <a:buNone/>
            </a:pPr>
            <a:endParaRPr lang="en-US" sz="2400"/>
          </a:p>
        </p:txBody>
      </p:sp>
      <p:sp>
        <p:nvSpPr>
          <p:cNvPr id="31748" name="Line 4"/>
          <p:cNvSpPr>
            <a:spLocks noChangeShapeType="1"/>
          </p:cNvSpPr>
          <p:nvPr/>
        </p:nvSpPr>
        <p:spPr bwMode="auto">
          <a:xfrm>
            <a:off x="3733800" y="3276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50" name="Line 6"/>
          <p:cNvSpPr>
            <a:spLocks noChangeShapeType="1"/>
          </p:cNvSpPr>
          <p:nvPr/>
        </p:nvSpPr>
        <p:spPr bwMode="auto">
          <a:xfrm>
            <a:off x="6477000" y="28194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0"/>
            <a:ext cx="4648200" cy="1143000"/>
          </a:xfrm>
        </p:spPr>
        <p:txBody>
          <a:bodyPr/>
          <a:lstStyle/>
          <a:p>
            <a:r>
              <a:rPr lang="en-US" sz="4000" u="sng"/>
              <a:t>Petition of Right</a:t>
            </a:r>
            <a:r>
              <a:rPr lang="en-US" sz="4000"/>
              <a:t/>
            </a:r>
            <a:br>
              <a:rPr lang="en-US" sz="4000"/>
            </a:br>
            <a:r>
              <a:rPr lang="en-US" sz="2800"/>
              <a:t>Ideas that later became part of the US Constitution</a:t>
            </a:r>
            <a:br>
              <a:rPr lang="en-US" sz="2800"/>
            </a:br>
            <a:endParaRPr lang="en-US" sz="280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86000"/>
            <a:ext cx="6248400" cy="4572000"/>
          </a:xfrm>
        </p:spPr>
        <p:txBody>
          <a:bodyPr/>
          <a:lstStyle/>
          <a:p>
            <a:r>
              <a:rPr lang="en-US"/>
              <a:t>The King May Not</a:t>
            </a:r>
          </a:p>
          <a:p>
            <a:pPr lvl="1"/>
            <a:r>
              <a:rPr lang="en-US"/>
              <a:t>Imprison people without due Cause (6</a:t>
            </a:r>
            <a:r>
              <a:rPr lang="en-US" baseline="30000"/>
              <a:t>th</a:t>
            </a:r>
            <a:r>
              <a:rPr lang="en-US"/>
              <a:t> Amend. US Const.)</a:t>
            </a:r>
          </a:p>
          <a:p>
            <a:pPr lvl="1"/>
            <a:r>
              <a:rPr lang="en-US"/>
              <a:t>No taxation without Representation (Decl. of Indep.)</a:t>
            </a:r>
          </a:p>
          <a:p>
            <a:pPr lvl="1"/>
            <a:r>
              <a:rPr lang="en-US"/>
              <a:t>No Quartering of Troops in Houses (3</a:t>
            </a:r>
            <a:r>
              <a:rPr lang="en-US" baseline="30000"/>
              <a:t>rd</a:t>
            </a:r>
            <a:r>
              <a:rPr lang="en-US"/>
              <a:t> Amend. US Const.)</a:t>
            </a:r>
          </a:p>
          <a:p>
            <a:pPr lvl="1"/>
            <a:r>
              <a:rPr lang="en-US"/>
              <a:t>No Martial Law in Peacetime (US Constitution)</a:t>
            </a:r>
          </a:p>
        </p:txBody>
      </p:sp>
      <p:pic>
        <p:nvPicPr>
          <p:cNvPr id="12293" name="Picture 5" descr="charles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0"/>
            <a:ext cx="3657600" cy="3006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William Laud- Archbishop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48200" y="1905000"/>
            <a:ext cx="4191000" cy="4525963"/>
          </a:xfrm>
        </p:spPr>
        <p:txBody>
          <a:bodyPr/>
          <a:lstStyle/>
          <a:p>
            <a:r>
              <a:rPr lang="en-US"/>
              <a:t>Protestant</a:t>
            </a:r>
          </a:p>
          <a:p>
            <a:r>
              <a:rPr lang="en-US"/>
              <a:t>Chose by Charles I (1639)</a:t>
            </a:r>
          </a:p>
          <a:p>
            <a:r>
              <a:rPr lang="en-US"/>
              <a:t>Liked Catholic Rituals and Dress</a:t>
            </a:r>
          </a:p>
          <a:p>
            <a:r>
              <a:rPr lang="en-US"/>
              <a:t>Upset Scottish Presbyterians</a:t>
            </a:r>
          </a:p>
        </p:txBody>
      </p:sp>
      <p:pic>
        <p:nvPicPr>
          <p:cNvPr id="11269" name="Picture 5" descr="williamlau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143000"/>
            <a:ext cx="4200525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Charles fought with Puritans and Presbyterians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Puritans- Puritans sought to PURIfy the Church of England of anything that seemed Roman Catholic</a:t>
            </a:r>
          </a:p>
          <a:p>
            <a:r>
              <a:rPr lang="en-US" i="1" u="sng"/>
              <a:t>Charles alienated(upset) Puritans by picking William Laud (Archbishop</a:t>
            </a:r>
            <a:r>
              <a:rPr lang="en-US" i="1"/>
              <a:t>) </a:t>
            </a:r>
          </a:p>
          <a:p>
            <a:r>
              <a:rPr lang="en-US" i="1"/>
              <a:t>Upset Scots- Presbyterians- demanded they follow the Church of England’s rituals</a:t>
            </a:r>
          </a:p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401</TotalTime>
  <Words>1426</Words>
  <Application>Microsoft Office PowerPoint</Application>
  <PresentationFormat>On-screen Show (4:3)</PresentationFormat>
  <Paragraphs>176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Default Design</vt:lpstr>
      <vt:lpstr>PowerPoint Presentation</vt:lpstr>
      <vt:lpstr>17th Century England Power, Money and Religion</vt:lpstr>
      <vt:lpstr>James (Stuart) I (England) 1603-1625</vt:lpstr>
      <vt:lpstr>King of Scotland James I of England was also James VI of Scotland</vt:lpstr>
      <vt:lpstr>Charles I (Stuart) 1625- 1649  (Tried and Beheaded)</vt:lpstr>
      <vt:lpstr>Charles and Parliament Fight!</vt:lpstr>
      <vt:lpstr>Petition of Right Ideas that later became part of the US Constitution </vt:lpstr>
      <vt:lpstr>William Laud- Archbishop</vt:lpstr>
      <vt:lpstr>Charles fought with Puritans and Presbyterians</vt:lpstr>
      <vt:lpstr>English Civil War 1642-1649</vt:lpstr>
      <vt:lpstr>Cavaliers and Roundheads</vt:lpstr>
      <vt:lpstr>Thomas Hobbes Political Writer and Philosophe</vt:lpstr>
      <vt:lpstr>The Warrant to Execute of Charles I</vt:lpstr>
      <vt:lpstr>Oliver Cromwell</vt:lpstr>
      <vt:lpstr>Cromwell ran a strict ship</vt:lpstr>
      <vt:lpstr>Richard Cromwell</vt:lpstr>
      <vt:lpstr>Charles II (1660-1685)and the Restoration - Interregnum (Between the Kings ) </vt:lpstr>
      <vt:lpstr>Charles II as a Ruler</vt:lpstr>
      <vt:lpstr>James II (1685-1688)</vt:lpstr>
      <vt:lpstr>A Catholic on the Throne is Dangerous!</vt:lpstr>
      <vt:lpstr>GLORIOUS REVOLUTION 1688</vt:lpstr>
      <vt:lpstr>John Locke  Political Writer and Philosophe</vt:lpstr>
      <vt:lpstr>English (Bill of Rights) 1688 Declaration of Rights</vt:lpstr>
      <vt:lpstr>Tower of London- Where the Kings and Queens lived </vt:lpstr>
      <vt:lpstr>Globe Theatre (original burned down in the Great Fire of 1666) This is where Shakespeare’s plays were performed.</vt:lpstr>
      <vt:lpstr>PowerPoint Presentation</vt:lpstr>
      <vt:lpstr>Thames River (major river of London)</vt:lpstr>
      <vt:lpstr>Westminster Abbey</vt:lpstr>
      <vt:lpstr>The English Emblem at Buckingham Palace (built in the 18C)</vt:lpstr>
      <vt:lpstr>St. Paul’s Cathedral built after the Great Fire of 1666</vt:lpstr>
      <vt:lpstr>One of Mr. Balazs’ favourite spots in London</vt:lpstr>
    </vt:vector>
  </TitlesOfParts>
  <Company>Darien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Darien Public Schools</dc:creator>
  <cp:lastModifiedBy>Balazs, Stephen</cp:lastModifiedBy>
  <cp:revision>15</cp:revision>
  <dcterms:created xsi:type="dcterms:W3CDTF">2006-02-24T12:15:45Z</dcterms:created>
  <dcterms:modified xsi:type="dcterms:W3CDTF">2014-03-12T11:18:53Z</dcterms:modified>
</cp:coreProperties>
</file>